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59" r:id="rId6"/>
    <p:sldId id="267" r:id="rId7"/>
    <p:sldId id="269" r:id="rId8"/>
    <p:sldId id="260" r:id="rId9"/>
    <p:sldId id="261" r:id="rId10"/>
    <p:sldId id="265" r:id="rId11"/>
    <p:sldId id="266" r:id="rId12"/>
    <p:sldId id="262" r:id="rId13"/>
    <p:sldId id="263" r:id="rId14"/>
    <p:sldId id="264" r:id="rId15"/>
  </p:sldIdLst>
  <p:sldSz cx="9144000" cy="6858000" type="screen4x3"/>
  <p:notesSz cx="6784975" cy="985678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2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FCD069FE-82FE-44A2-9DAE-F7261106E35F}" type="datetimeFigureOut">
              <a:rPr lang="sv-SE" smtClean="0"/>
              <a:t>2026-06-17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205294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FCD069FE-82FE-44A2-9DAE-F7261106E35F}" type="datetimeFigureOut">
              <a:rPr lang="sv-SE" smtClean="0"/>
              <a:t>2026-06-17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1571504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FCD069FE-82FE-44A2-9DAE-F7261106E35F}" type="datetimeFigureOut">
              <a:rPr lang="sv-SE" smtClean="0"/>
              <a:t>2026-06-17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1533380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FCD069FE-82FE-44A2-9DAE-F7261106E35F}" type="datetimeFigureOut">
              <a:rPr lang="sv-SE" smtClean="0"/>
              <a:t>2026-06-17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275172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FCD069FE-82FE-44A2-9DAE-F7261106E35F}" type="datetimeFigureOut">
              <a:rPr lang="sv-SE" smtClean="0"/>
              <a:t>2026-06-17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3864891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FCD069FE-82FE-44A2-9DAE-F7261106E35F}" type="datetimeFigureOut">
              <a:rPr lang="sv-SE" smtClean="0"/>
              <a:t>2026-06-17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4147642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FCD069FE-82FE-44A2-9DAE-F7261106E35F}" type="datetimeFigureOut">
              <a:rPr lang="sv-SE" smtClean="0"/>
              <a:t>2026-06-17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262620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FCD069FE-82FE-44A2-9DAE-F7261106E35F}" type="datetimeFigureOut">
              <a:rPr lang="sv-SE" smtClean="0"/>
              <a:t>2026-06-17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603548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FCD069FE-82FE-44A2-9DAE-F7261106E35F}" type="datetimeFigureOut">
              <a:rPr lang="sv-SE" smtClean="0"/>
              <a:t>2026-06-17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2914512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FCD069FE-82FE-44A2-9DAE-F7261106E35F}" type="datetimeFigureOut">
              <a:rPr lang="sv-SE" smtClean="0"/>
              <a:t>2026-06-17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441588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FCD069FE-82FE-44A2-9DAE-F7261106E35F}" type="datetimeFigureOut">
              <a:rPr lang="sv-SE" smtClean="0"/>
              <a:t>2026-06-17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7DE4708-DFDC-4030-9EED-F7ED13C0AF3F}" type="slidenum">
              <a:rPr lang="sv-SE" smtClean="0"/>
              <a:t>‹#›</a:t>
            </a:fld>
            <a:endParaRPr lang="sv-SE"/>
          </a:p>
        </p:txBody>
      </p:sp>
    </p:spTree>
    <p:extLst>
      <p:ext uri="{BB962C8B-B14F-4D97-AF65-F5344CB8AC3E}">
        <p14:creationId xmlns:p14="http://schemas.microsoft.com/office/powerpoint/2010/main" val="789671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069FE-82FE-44A2-9DAE-F7261106E35F}" type="datetimeFigureOut">
              <a:rPr lang="sv-SE" smtClean="0"/>
              <a:t>2026-06-17</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DE4708-DFDC-4030-9EED-F7ED13C0AF3F}" type="slidenum">
              <a:rPr lang="sv-SE" smtClean="0"/>
              <a:t>‹#›</a:t>
            </a:fld>
            <a:endParaRPr lang="sv-SE"/>
          </a:p>
        </p:txBody>
      </p:sp>
    </p:spTree>
    <p:extLst>
      <p:ext uri="{BB962C8B-B14F-4D97-AF65-F5344CB8AC3E}">
        <p14:creationId xmlns:p14="http://schemas.microsoft.com/office/powerpoint/2010/main" val="2328513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476672"/>
            <a:ext cx="7772400" cy="1470025"/>
          </a:xfrm>
        </p:spPr>
        <p:txBody>
          <a:bodyPr>
            <a:normAutofit fontScale="90000"/>
          </a:bodyPr>
          <a:lstStyle/>
          <a:p>
            <a:r>
              <a:rPr lang="sv-SE" dirty="0"/>
              <a:t>Välkommen till Brf Pralinen1 </a:t>
            </a:r>
            <a:br>
              <a:rPr lang="sv-SE" dirty="0"/>
            </a:br>
            <a:r>
              <a:rPr lang="sv-SE" sz="3600" dirty="0"/>
              <a:t>Information till dig som är ny medlem i föreningen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1663" y="2473795"/>
            <a:ext cx="5796681" cy="3884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0675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0"/>
            <a:ext cx="7772400" cy="1470025"/>
          </a:xfrm>
        </p:spPr>
        <p:txBody>
          <a:bodyPr/>
          <a:lstStyle/>
          <a:p>
            <a:r>
              <a:rPr lang="sv-SE" dirty="0">
                <a:solidFill>
                  <a:srgbClr val="C00000"/>
                </a:solidFill>
              </a:rPr>
              <a:t>Grovsopor</a:t>
            </a:r>
          </a:p>
        </p:txBody>
      </p:sp>
      <p:sp>
        <p:nvSpPr>
          <p:cNvPr id="5" name="Underrubrik 4"/>
          <p:cNvSpPr>
            <a:spLocks noGrp="1"/>
          </p:cNvSpPr>
          <p:nvPr>
            <p:ph type="subTitle" idx="1"/>
          </p:nvPr>
        </p:nvSpPr>
        <p:spPr>
          <a:xfrm>
            <a:off x="611560" y="1628800"/>
            <a:ext cx="8208912" cy="4104456"/>
          </a:xfrm>
        </p:spPr>
        <p:txBody>
          <a:bodyPr>
            <a:noAutofit/>
          </a:bodyPr>
          <a:lstStyle/>
          <a:p>
            <a:pPr algn="l"/>
            <a:r>
              <a:rPr lang="sv-SE" sz="2400" dirty="0">
                <a:solidFill>
                  <a:schemeClr val="tx1"/>
                </a:solidFill>
              </a:rPr>
              <a:t>Det är </a:t>
            </a:r>
            <a:r>
              <a:rPr lang="sv-SE" sz="2400" u="sng" dirty="0">
                <a:solidFill>
                  <a:schemeClr val="tx1"/>
                </a:solidFill>
              </a:rPr>
              <a:t>endast</a:t>
            </a:r>
            <a:r>
              <a:rPr lang="sv-SE" sz="2400" dirty="0">
                <a:solidFill>
                  <a:schemeClr val="tx1"/>
                </a:solidFill>
              </a:rPr>
              <a:t> tillåtet att placera följande saker i rummet för grovsoppor</a:t>
            </a:r>
          </a:p>
          <a:p>
            <a:pPr algn="l"/>
            <a:r>
              <a:rPr lang="sv-SE" sz="2400" dirty="0">
                <a:solidFill>
                  <a:schemeClr val="tx1"/>
                </a:solidFill>
              </a:rPr>
              <a:t>● Tidningar</a:t>
            </a:r>
          </a:p>
          <a:p>
            <a:pPr algn="l"/>
            <a:r>
              <a:rPr lang="sv-SE" sz="2400" dirty="0">
                <a:solidFill>
                  <a:schemeClr val="tx1"/>
                </a:solidFill>
              </a:rPr>
              <a:t>● Glas</a:t>
            </a:r>
          </a:p>
          <a:p>
            <a:pPr algn="l"/>
            <a:r>
              <a:rPr lang="sv-SE" sz="2400" dirty="0">
                <a:solidFill>
                  <a:schemeClr val="tx1"/>
                </a:solidFill>
              </a:rPr>
              <a:t>● Plast</a:t>
            </a:r>
          </a:p>
          <a:p>
            <a:pPr algn="l"/>
            <a:r>
              <a:rPr lang="sv-SE" sz="2400" dirty="0">
                <a:solidFill>
                  <a:schemeClr val="tx1"/>
                </a:solidFill>
              </a:rPr>
              <a:t>● Kartong (skall vara vikt för att minska volymen)</a:t>
            </a:r>
          </a:p>
          <a:p>
            <a:pPr algn="l"/>
            <a:r>
              <a:rPr lang="sv-SE" sz="2400" dirty="0">
                <a:solidFill>
                  <a:schemeClr val="tx1"/>
                </a:solidFill>
              </a:rPr>
              <a:t>● Metall</a:t>
            </a:r>
          </a:p>
          <a:p>
            <a:pPr algn="l"/>
            <a:endParaRPr lang="sv-SE" sz="2400" dirty="0">
              <a:solidFill>
                <a:schemeClr val="tx1"/>
              </a:solidFill>
            </a:endParaRPr>
          </a:p>
          <a:p>
            <a:pPr algn="l"/>
            <a:r>
              <a:rPr lang="sv-SE" sz="2400" dirty="0">
                <a:solidFill>
                  <a:schemeClr val="tx1"/>
                </a:solidFill>
              </a:rPr>
              <a:t>Andra material eller skrymmande saker måste medlem transportera bort själv</a:t>
            </a:r>
          </a:p>
        </p:txBody>
      </p:sp>
    </p:spTree>
    <p:extLst>
      <p:ext uri="{BB962C8B-B14F-4D97-AF65-F5344CB8AC3E}">
        <p14:creationId xmlns:p14="http://schemas.microsoft.com/office/powerpoint/2010/main" val="1256990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29953"/>
            <a:ext cx="7772400" cy="1470025"/>
          </a:xfrm>
        </p:spPr>
        <p:txBody>
          <a:bodyPr/>
          <a:lstStyle/>
          <a:p>
            <a:r>
              <a:rPr lang="sv-SE" dirty="0">
                <a:solidFill>
                  <a:srgbClr val="C00000"/>
                </a:solidFill>
              </a:rPr>
              <a:t>Grillning</a:t>
            </a:r>
          </a:p>
        </p:txBody>
      </p:sp>
      <p:sp>
        <p:nvSpPr>
          <p:cNvPr id="5" name="Underrubrik 4"/>
          <p:cNvSpPr>
            <a:spLocks noGrp="1"/>
          </p:cNvSpPr>
          <p:nvPr>
            <p:ph type="subTitle" idx="1"/>
          </p:nvPr>
        </p:nvSpPr>
        <p:spPr>
          <a:xfrm>
            <a:off x="1115616" y="1556792"/>
            <a:ext cx="7200800" cy="2304256"/>
          </a:xfrm>
        </p:spPr>
        <p:txBody>
          <a:bodyPr>
            <a:normAutofit/>
          </a:bodyPr>
          <a:lstStyle/>
          <a:p>
            <a:pPr algn="l"/>
            <a:r>
              <a:rPr lang="sv-SE" dirty="0">
                <a:solidFill>
                  <a:schemeClr val="tx1"/>
                </a:solidFill>
              </a:rPr>
              <a:t>Eftersom det finns luftintag längs fasaden av fastigheten är </a:t>
            </a:r>
            <a:r>
              <a:rPr lang="sv-SE" b="1" i="1" dirty="0">
                <a:solidFill>
                  <a:schemeClr val="tx1"/>
                </a:solidFill>
              </a:rPr>
              <a:t>Grillning</a:t>
            </a:r>
            <a:r>
              <a:rPr lang="sv-SE" dirty="0">
                <a:solidFill>
                  <a:schemeClr val="tx1"/>
                </a:solidFill>
              </a:rPr>
              <a:t> endast tillåten på den öppna delen av innergården.</a:t>
            </a:r>
          </a:p>
          <a:p>
            <a:pPr algn="l"/>
            <a:r>
              <a:rPr lang="sv-SE" dirty="0">
                <a:solidFill>
                  <a:schemeClr val="tx1"/>
                </a:solidFill>
              </a:rPr>
              <a:t>(Se även trivselregler i BO-Pärmen)	</a:t>
            </a:r>
          </a:p>
        </p:txBody>
      </p:sp>
    </p:spTree>
    <p:extLst>
      <p:ext uri="{BB962C8B-B14F-4D97-AF65-F5344CB8AC3E}">
        <p14:creationId xmlns:p14="http://schemas.microsoft.com/office/powerpoint/2010/main" val="2652324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8182"/>
            <a:ext cx="7772400" cy="1470025"/>
          </a:xfrm>
        </p:spPr>
        <p:txBody>
          <a:bodyPr/>
          <a:lstStyle/>
          <a:p>
            <a:r>
              <a:rPr lang="sv-SE" dirty="0">
                <a:solidFill>
                  <a:srgbClr val="C00000"/>
                </a:solidFill>
              </a:rPr>
              <a:t>Moped, Cyklar &amp; Barnvagnar</a:t>
            </a:r>
          </a:p>
        </p:txBody>
      </p:sp>
      <p:sp>
        <p:nvSpPr>
          <p:cNvPr id="5" name="Underrubrik 4"/>
          <p:cNvSpPr>
            <a:spLocks noGrp="1"/>
          </p:cNvSpPr>
          <p:nvPr>
            <p:ph type="subTitle" idx="1"/>
          </p:nvPr>
        </p:nvSpPr>
        <p:spPr>
          <a:xfrm>
            <a:off x="971600" y="1700808"/>
            <a:ext cx="7272808" cy="2952328"/>
          </a:xfrm>
        </p:spPr>
        <p:txBody>
          <a:bodyPr>
            <a:normAutofit fontScale="62500" lnSpcReduction="20000"/>
          </a:bodyPr>
          <a:lstStyle/>
          <a:p>
            <a:pPr algn="l"/>
            <a:r>
              <a:rPr lang="sv-SE" dirty="0">
                <a:solidFill>
                  <a:schemeClr val="tx1"/>
                </a:solidFill>
              </a:rPr>
              <a:t>Det finns två platser för moped i garaget. Det är inte tillåtet att ställa mopeder på gården pga. närheten till lekplatsen.</a:t>
            </a:r>
          </a:p>
          <a:p>
            <a:pPr algn="l"/>
            <a:endParaRPr lang="sv-SE" dirty="0">
              <a:solidFill>
                <a:schemeClr val="tx1"/>
              </a:solidFill>
            </a:endParaRPr>
          </a:p>
          <a:p>
            <a:pPr algn="l"/>
            <a:r>
              <a:rPr lang="sv-SE" dirty="0">
                <a:solidFill>
                  <a:schemeClr val="tx1"/>
                </a:solidFill>
              </a:rPr>
              <a:t>Cyklar ställer vi i antingen i cykelrummet på Vattugatan eller i</a:t>
            </a:r>
          </a:p>
          <a:p>
            <a:pPr algn="l"/>
            <a:r>
              <a:rPr lang="sv-SE" dirty="0">
                <a:solidFill>
                  <a:schemeClr val="tx1"/>
                </a:solidFill>
              </a:rPr>
              <a:t>cykelrummet i huset på gården. Cyklarna får inte ställas i</a:t>
            </a:r>
          </a:p>
          <a:p>
            <a:pPr algn="l"/>
            <a:r>
              <a:rPr lang="sv-SE" dirty="0">
                <a:solidFill>
                  <a:schemeClr val="tx1"/>
                </a:solidFill>
              </a:rPr>
              <a:t>trapphusen ur brandsäkerhets synpunkt.</a:t>
            </a:r>
          </a:p>
          <a:p>
            <a:pPr algn="l"/>
            <a:endParaRPr lang="sv-SE" dirty="0">
              <a:solidFill>
                <a:schemeClr val="tx1"/>
              </a:solidFill>
            </a:endParaRPr>
          </a:p>
          <a:p>
            <a:pPr algn="l"/>
            <a:r>
              <a:rPr lang="sv-SE" dirty="0">
                <a:solidFill>
                  <a:schemeClr val="tx1"/>
                </a:solidFill>
              </a:rPr>
              <a:t>Barnvagnarna ställs i barnvagnsrummet och får absolut inte</a:t>
            </a:r>
          </a:p>
          <a:p>
            <a:pPr algn="l"/>
            <a:r>
              <a:rPr lang="sv-SE" dirty="0">
                <a:solidFill>
                  <a:schemeClr val="tx1"/>
                </a:solidFill>
              </a:rPr>
              <a:t>ställas i trappuppgångarna av samma anledning som ovan.</a:t>
            </a:r>
          </a:p>
        </p:txBody>
      </p:sp>
    </p:spTree>
    <p:extLst>
      <p:ext uri="{BB962C8B-B14F-4D97-AF65-F5344CB8AC3E}">
        <p14:creationId xmlns:p14="http://schemas.microsoft.com/office/powerpoint/2010/main" val="3458053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29953"/>
            <a:ext cx="7772400" cy="1470025"/>
          </a:xfrm>
        </p:spPr>
        <p:txBody>
          <a:bodyPr/>
          <a:lstStyle/>
          <a:p>
            <a:r>
              <a:rPr lang="sv-SE" dirty="0">
                <a:solidFill>
                  <a:srgbClr val="C00000"/>
                </a:solidFill>
              </a:rPr>
              <a:t>Garage</a:t>
            </a:r>
          </a:p>
        </p:txBody>
      </p:sp>
      <p:sp>
        <p:nvSpPr>
          <p:cNvPr id="5" name="Underrubrik 4"/>
          <p:cNvSpPr>
            <a:spLocks noGrp="1"/>
          </p:cNvSpPr>
          <p:nvPr>
            <p:ph type="subTitle" idx="1"/>
          </p:nvPr>
        </p:nvSpPr>
        <p:spPr>
          <a:xfrm>
            <a:off x="1115616" y="1556792"/>
            <a:ext cx="7200800" cy="2304256"/>
          </a:xfrm>
        </p:spPr>
        <p:txBody>
          <a:bodyPr>
            <a:normAutofit/>
          </a:bodyPr>
          <a:lstStyle/>
          <a:p>
            <a:pPr algn="l"/>
            <a:r>
              <a:rPr lang="sv-SE" dirty="0">
                <a:solidFill>
                  <a:schemeClr val="tx1"/>
                </a:solidFill>
              </a:rPr>
              <a:t>För närvarande är det kö till en parkeringsplats, om ni är intresserade att ställa er i kö kontakta </a:t>
            </a:r>
          </a:p>
          <a:p>
            <a:pPr algn="l"/>
            <a:r>
              <a:rPr lang="sv-SE" dirty="0">
                <a:solidFill>
                  <a:schemeClr val="tx1"/>
                </a:solidFill>
              </a:rPr>
              <a:t>Helena Laxén.</a:t>
            </a:r>
          </a:p>
        </p:txBody>
      </p:sp>
    </p:spTree>
    <p:extLst>
      <p:ext uri="{BB962C8B-B14F-4D97-AF65-F5344CB8AC3E}">
        <p14:creationId xmlns:p14="http://schemas.microsoft.com/office/powerpoint/2010/main" val="3801383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29953"/>
            <a:ext cx="7772400" cy="1470025"/>
          </a:xfrm>
        </p:spPr>
        <p:txBody>
          <a:bodyPr/>
          <a:lstStyle/>
          <a:p>
            <a:r>
              <a:rPr lang="sv-SE" dirty="0">
                <a:solidFill>
                  <a:srgbClr val="C00000"/>
                </a:solidFill>
              </a:rPr>
              <a:t>Styrelse</a:t>
            </a:r>
          </a:p>
        </p:txBody>
      </p:sp>
      <p:sp>
        <p:nvSpPr>
          <p:cNvPr id="5" name="Underrubrik 4"/>
          <p:cNvSpPr>
            <a:spLocks noGrp="1"/>
          </p:cNvSpPr>
          <p:nvPr>
            <p:ph type="subTitle" idx="1"/>
          </p:nvPr>
        </p:nvSpPr>
        <p:spPr>
          <a:xfrm>
            <a:off x="683568" y="1412776"/>
            <a:ext cx="6400800" cy="3096344"/>
          </a:xfrm>
        </p:spPr>
        <p:txBody>
          <a:bodyPr>
            <a:noAutofit/>
          </a:bodyPr>
          <a:lstStyle/>
          <a:p>
            <a:pPr algn="l"/>
            <a:r>
              <a:rPr lang="sv-SE" sz="1600" b="1" dirty="0">
                <a:solidFill>
                  <a:schemeClr val="tx1"/>
                </a:solidFill>
              </a:rPr>
              <a:t>ORDFÖRANDE</a:t>
            </a:r>
          </a:p>
          <a:p>
            <a:pPr algn="l"/>
            <a:r>
              <a:rPr lang="sv-SE" sz="1600" dirty="0">
                <a:solidFill>
                  <a:schemeClr val="tx1"/>
                </a:solidFill>
              </a:rPr>
              <a:t>Joel Svenblad</a:t>
            </a:r>
          </a:p>
          <a:p>
            <a:pPr algn="l"/>
            <a:endParaRPr lang="sv-SE" sz="1600" dirty="0">
              <a:solidFill>
                <a:schemeClr val="tx1"/>
              </a:solidFill>
            </a:endParaRPr>
          </a:p>
          <a:p>
            <a:pPr algn="l"/>
            <a:r>
              <a:rPr lang="sv-SE" sz="1600" b="1" dirty="0">
                <a:solidFill>
                  <a:schemeClr val="tx1"/>
                </a:solidFill>
              </a:rPr>
              <a:t>Övriga ledamöter</a:t>
            </a:r>
          </a:p>
          <a:p>
            <a:pPr algn="l"/>
            <a:r>
              <a:rPr lang="sv-SE" sz="1600" dirty="0">
                <a:solidFill>
                  <a:schemeClr val="tx1"/>
                </a:solidFill>
              </a:rPr>
              <a:t>Nickoletta Pihl </a:t>
            </a:r>
          </a:p>
          <a:p>
            <a:pPr algn="l"/>
            <a:r>
              <a:rPr lang="sv-SE" sz="1600" dirty="0">
                <a:solidFill>
                  <a:schemeClr val="tx1"/>
                </a:solidFill>
              </a:rPr>
              <a:t>Göran Modin</a:t>
            </a:r>
          </a:p>
          <a:p>
            <a:pPr algn="l"/>
            <a:r>
              <a:rPr lang="sv-SE" sz="1600" dirty="0">
                <a:solidFill>
                  <a:schemeClr val="tx1"/>
                </a:solidFill>
              </a:rPr>
              <a:t>Helena Laxén</a:t>
            </a:r>
          </a:p>
          <a:p>
            <a:pPr algn="l"/>
            <a:r>
              <a:rPr lang="sv-SE" sz="1600" dirty="0" err="1">
                <a:solidFill>
                  <a:schemeClr val="tx1"/>
                </a:solidFill>
              </a:rPr>
              <a:t>Nima</a:t>
            </a:r>
            <a:r>
              <a:rPr lang="sv-SE" sz="1600" dirty="0">
                <a:solidFill>
                  <a:schemeClr val="tx1"/>
                </a:solidFill>
              </a:rPr>
              <a:t> </a:t>
            </a:r>
            <a:r>
              <a:rPr lang="sv-SE" sz="1600" dirty="0" err="1">
                <a:solidFill>
                  <a:schemeClr val="tx1"/>
                </a:solidFill>
              </a:rPr>
              <a:t>Parash</a:t>
            </a:r>
            <a:r>
              <a:rPr lang="sv-SE" sz="1600" dirty="0">
                <a:solidFill>
                  <a:schemeClr val="tx1"/>
                </a:solidFill>
              </a:rPr>
              <a:t> Par</a:t>
            </a:r>
          </a:p>
          <a:p>
            <a:pPr algn="l"/>
            <a:r>
              <a:rPr lang="sv-SE" sz="1600" dirty="0">
                <a:solidFill>
                  <a:schemeClr val="tx1"/>
                </a:solidFill>
              </a:rPr>
              <a:t>Oliver Mattisson</a:t>
            </a:r>
          </a:p>
          <a:p>
            <a:pPr algn="l"/>
            <a:r>
              <a:rPr lang="sv-SE" sz="1600" dirty="0">
                <a:solidFill>
                  <a:schemeClr val="tx1"/>
                </a:solidFill>
              </a:rPr>
              <a:t>Michaela Jansson</a:t>
            </a:r>
          </a:p>
        </p:txBody>
      </p:sp>
    </p:spTree>
    <p:extLst>
      <p:ext uri="{BB962C8B-B14F-4D97-AF65-F5344CB8AC3E}">
        <p14:creationId xmlns:p14="http://schemas.microsoft.com/office/powerpoint/2010/main" val="339291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43543"/>
            <a:ext cx="7772400" cy="1470025"/>
          </a:xfrm>
        </p:spPr>
        <p:txBody>
          <a:bodyPr/>
          <a:lstStyle/>
          <a:p>
            <a:r>
              <a:rPr lang="sv-SE" dirty="0">
                <a:solidFill>
                  <a:srgbClr val="C00000"/>
                </a:solidFill>
              </a:rPr>
              <a:t>Välkommen!</a:t>
            </a:r>
          </a:p>
        </p:txBody>
      </p:sp>
      <p:sp>
        <p:nvSpPr>
          <p:cNvPr id="3" name="Underrubrik 2"/>
          <p:cNvSpPr>
            <a:spLocks noGrp="1"/>
          </p:cNvSpPr>
          <p:nvPr>
            <p:ph type="subTitle" idx="1"/>
          </p:nvPr>
        </p:nvSpPr>
        <p:spPr>
          <a:xfrm>
            <a:off x="395536" y="1196752"/>
            <a:ext cx="4320480" cy="5256584"/>
          </a:xfrm>
        </p:spPr>
        <p:txBody>
          <a:bodyPr>
            <a:noAutofit/>
          </a:bodyPr>
          <a:lstStyle/>
          <a:p>
            <a:pPr algn="l"/>
            <a:r>
              <a:rPr lang="sv-SE" sz="1600" dirty="0">
                <a:solidFill>
                  <a:schemeClr val="tx1"/>
                </a:solidFill>
              </a:rPr>
              <a:t>Välkommen till BRF Pralinen 1 en fastighet mitt i en av de lugnare och skönare delarna av centrala Sundbyberg. </a:t>
            </a:r>
          </a:p>
          <a:p>
            <a:pPr algn="l"/>
            <a:r>
              <a:rPr lang="sv-SE" sz="1600" dirty="0">
                <a:solidFill>
                  <a:schemeClr val="tx1"/>
                </a:solidFill>
              </a:rPr>
              <a:t>I fastigheten hittar du 63 ljusa och luftiga lägenheter med modern och smakfull inredning. Storlekarna varierar mellan ettor på 39 kvm till femmor på 102 kvm med balkong, uteplats eller härliga terrasser med utsikt över takåsarna. Vi disponerar en fin innergård med gräsmatta, en mindre lekplats och några parkbänkar att ta igen sig på.</a:t>
            </a:r>
          </a:p>
          <a:p>
            <a:pPr algn="l"/>
            <a:r>
              <a:rPr lang="sv-SE" sz="1600" dirty="0">
                <a:solidFill>
                  <a:schemeClr val="tx1"/>
                </a:solidFill>
              </a:rPr>
              <a:t>Fastigheten ligger bara ett stenkast från</a:t>
            </a:r>
          </a:p>
          <a:p>
            <a:pPr algn="l"/>
            <a:r>
              <a:rPr lang="sv-SE" sz="1600" dirty="0">
                <a:solidFill>
                  <a:schemeClr val="tx1"/>
                </a:solidFill>
              </a:rPr>
              <a:t>Sundbybergs C som har allt du kan önska i form</a:t>
            </a:r>
          </a:p>
          <a:p>
            <a:pPr algn="l"/>
            <a:r>
              <a:rPr lang="sv-SE" sz="1600" dirty="0">
                <a:solidFill>
                  <a:schemeClr val="tx1"/>
                </a:solidFill>
              </a:rPr>
              <a:t>av banker, butiker, restauranger och mataffärer.</a:t>
            </a:r>
          </a:p>
          <a:p>
            <a:pPr algn="l"/>
            <a:r>
              <a:rPr lang="sv-SE" sz="1600" dirty="0">
                <a:solidFill>
                  <a:schemeClr val="tx1"/>
                </a:solidFill>
              </a:rPr>
              <a:t>Inte långt bort åt andra hållet möter du</a:t>
            </a:r>
          </a:p>
          <a:p>
            <a:pPr algn="l"/>
            <a:r>
              <a:rPr lang="sv-SE" sz="1600" dirty="0">
                <a:solidFill>
                  <a:schemeClr val="tx1"/>
                </a:solidFill>
              </a:rPr>
              <a:t>Sundbybergs stora grönområden såsom</a:t>
            </a:r>
          </a:p>
          <a:p>
            <a:pPr algn="l"/>
            <a:r>
              <a:rPr lang="sv-SE" sz="1600" dirty="0">
                <a:solidFill>
                  <a:schemeClr val="tx1"/>
                </a:solidFill>
              </a:rPr>
              <a:t>Golfängarna och </a:t>
            </a:r>
            <a:r>
              <a:rPr lang="sv-SE" sz="1600" dirty="0" err="1">
                <a:solidFill>
                  <a:schemeClr val="tx1"/>
                </a:solidFill>
              </a:rPr>
              <a:t>Lötsjön</a:t>
            </a:r>
            <a:r>
              <a:rPr lang="sv-SE" sz="1600" dirty="0">
                <a:solidFill>
                  <a:schemeClr val="tx1"/>
                </a:solidFill>
              </a:rPr>
              <a:t> som lämpar sig</a:t>
            </a:r>
          </a:p>
          <a:p>
            <a:pPr algn="l"/>
            <a:r>
              <a:rPr lang="sv-SE" sz="1600" dirty="0">
                <a:solidFill>
                  <a:schemeClr val="tx1"/>
                </a:solidFill>
              </a:rPr>
              <a:t>alldeles förträffligt för picknick, promenader och</a:t>
            </a:r>
          </a:p>
          <a:p>
            <a:pPr algn="l"/>
            <a:r>
              <a:rPr lang="sv-SE" sz="1600" dirty="0">
                <a:solidFill>
                  <a:schemeClr val="tx1"/>
                </a:solidFill>
              </a:rPr>
              <a:t>en skön joggingrunda.</a:t>
            </a:r>
          </a:p>
          <a:p>
            <a:pPr algn="l"/>
            <a:endParaRPr lang="sv-SE" sz="1600" dirty="0">
              <a:solidFill>
                <a:schemeClr val="tx1"/>
              </a:solidFill>
            </a:endParaRPr>
          </a:p>
        </p:txBody>
      </p:sp>
      <p:sp>
        <p:nvSpPr>
          <p:cNvPr id="4" name="Rektangel 3"/>
          <p:cNvSpPr/>
          <p:nvPr/>
        </p:nvSpPr>
        <p:spPr>
          <a:xfrm>
            <a:off x="4824536" y="1196752"/>
            <a:ext cx="4572000" cy="4031873"/>
          </a:xfrm>
          <a:prstGeom prst="rect">
            <a:avLst/>
          </a:prstGeom>
        </p:spPr>
        <p:txBody>
          <a:bodyPr>
            <a:spAutoFit/>
          </a:bodyPr>
          <a:lstStyle/>
          <a:p>
            <a:r>
              <a:rPr lang="sv-SE" sz="1600" dirty="0"/>
              <a:t>När det gäller kollektivtrafiken så ligger</a:t>
            </a:r>
          </a:p>
          <a:p>
            <a:r>
              <a:rPr lang="sv-SE" sz="1600" dirty="0"/>
              <a:t>fastigheten mycket bra till. Tunnelbanan ligger</a:t>
            </a:r>
          </a:p>
          <a:p>
            <a:r>
              <a:rPr lang="sv-SE" sz="1600" dirty="0"/>
              <a:t>inte längre bort än 100 meter, busstationer bara</a:t>
            </a:r>
          </a:p>
          <a:p>
            <a:r>
              <a:rPr lang="sv-SE" sz="1600" dirty="0"/>
              <a:t>runt hörnet och i Sundbybergs C så hittar du</a:t>
            </a:r>
          </a:p>
          <a:p>
            <a:r>
              <a:rPr lang="sv-SE" sz="1600" dirty="0"/>
              <a:t>även pendeltåget.</a:t>
            </a:r>
          </a:p>
          <a:p>
            <a:r>
              <a:rPr lang="sv-SE" sz="1600" dirty="0"/>
              <a:t>Vi har adresser på Starrbäcksgatan, Eliegatan</a:t>
            </a:r>
          </a:p>
          <a:p>
            <a:r>
              <a:rPr lang="sv-SE" sz="1600" dirty="0"/>
              <a:t>och Vattugatan som alla är luftiga gator med</a:t>
            </a:r>
          </a:p>
          <a:p>
            <a:r>
              <a:rPr lang="sv-SE" sz="1600" dirty="0"/>
              <a:t>minimal insyn. Ingen av gatorna är särskilt</a:t>
            </a:r>
          </a:p>
          <a:p>
            <a:r>
              <a:rPr lang="sv-SE" sz="1600" dirty="0"/>
              <a:t>trafikerade så de är lugna och sköna. Vi</a:t>
            </a:r>
          </a:p>
          <a:p>
            <a:r>
              <a:rPr lang="sv-SE" sz="1600" dirty="0"/>
              <a:t>disponerar ett garage där det finns</a:t>
            </a:r>
          </a:p>
          <a:p>
            <a:r>
              <a:rPr lang="sv-SE" sz="1600" dirty="0"/>
              <a:t>parkeringsplatser och en lokal som hyrs ut.</a:t>
            </a:r>
          </a:p>
          <a:p>
            <a:r>
              <a:rPr lang="sv-SE" sz="1600" dirty="0"/>
              <a:t>Fastigheten blev inflyttningsklar januari 2008</a:t>
            </a:r>
          </a:p>
          <a:p>
            <a:r>
              <a:rPr lang="sv-SE" sz="1600" dirty="0"/>
              <a:t>och vi har redan fått en trevlig och hjärtlig</a:t>
            </a:r>
          </a:p>
          <a:p>
            <a:r>
              <a:rPr lang="sv-SE" sz="1600" dirty="0"/>
              <a:t>stämning mellan medlemmarna som alla drar sitt</a:t>
            </a:r>
          </a:p>
          <a:p>
            <a:r>
              <a:rPr lang="sv-SE" sz="1600" dirty="0"/>
              <a:t>strå till stacken för hög trivsel och en välmående</a:t>
            </a:r>
          </a:p>
          <a:p>
            <a:r>
              <a:rPr lang="sv-SE" sz="1600" dirty="0"/>
              <a:t>fastighet.</a:t>
            </a:r>
          </a:p>
        </p:txBody>
      </p:sp>
    </p:spTree>
    <p:extLst>
      <p:ext uri="{BB962C8B-B14F-4D97-AF65-F5344CB8AC3E}">
        <p14:creationId xmlns:p14="http://schemas.microsoft.com/office/powerpoint/2010/main" val="2364403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539552" y="-19067"/>
            <a:ext cx="7772400" cy="1470025"/>
          </a:xfrm>
        </p:spPr>
        <p:txBody>
          <a:bodyPr/>
          <a:lstStyle/>
          <a:p>
            <a:r>
              <a:rPr lang="sv-SE" dirty="0">
                <a:solidFill>
                  <a:srgbClr val="C00000"/>
                </a:solidFill>
              </a:rPr>
              <a:t>Allmänna råd</a:t>
            </a:r>
          </a:p>
        </p:txBody>
      </p:sp>
      <p:sp>
        <p:nvSpPr>
          <p:cNvPr id="5" name="Underrubrik 4"/>
          <p:cNvSpPr>
            <a:spLocks noGrp="1"/>
          </p:cNvSpPr>
          <p:nvPr>
            <p:ph type="subTitle" idx="1"/>
          </p:nvPr>
        </p:nvSpPr>
        <p:spPr>
          <a:xfrm>
            <a:off x="395536" y="1196752"/>
            <a:ext cx="4176464" cy="5661248"/>
          </a:xfrm>
        </p:spPr>
        <p:txBody>
          <a:bodyPr>
            <a:normAutofit/>
          </a:bodyPr>
          <a:lstStyle/>
          <a:p>
            <a:pPr algn="l"/>
            <a:r>
              <a:rPr lang="sv-SE" sz="1600" dirty="0">
                <a:solidFill>
                  <a:schemeClr val="tx1"/>
                </a:solidFill>
              </a:rPr>
              <a:t>Pralinen1 är en bostadsrättförening. Det innebär</a:t>
            </a:r>
          </a:p>
          <a:p>
            <a:pPr algn="l"/>
            <a:r>
              <a:rPr lang="sv-SE" sz="1600" dirty="0">
                <a:solidFill>
                  <a:schemeClr val="tx1"/>
                </a:solidFill>
              </a:rPr>
              <a:t>att samtliga medlemmar äger fastigheten och vi</a:t>
            </a:r>
          </a:p>
          <a:p>
            <a:pPr algn="l"/>
            <a:r>
              <a:rPr lang="sv-SE" sz="1600" dirty="0">
                <a:solidFill>
                  <a:schemeClr val="tx1"/>
                </a:solidFill>
              </a:rPr>
              <a:t>är alla ansvariga för trivsel och skötsel.</a:t>
            </a:r>
          </a:p>
          <a:p>
            <a:pPr algn="l"/>
            <a:r>
              <a:rPr lang="sv-SE" sz="1600" dirty="0">
                <a:solidFill>
                  <a:schemeClr val="tx1"/>
                </a:solidFill>
              </a:rPr>
              <a:t>Det är absolut förbjudet att göra hål i fasaden</a:t>
            </a:r>
          </a:p>
          <a:p>
            <a:pPr algn="l"/>
            <a:r>
              <a:rPr lang="sv-SE" sz="1600" dirty="0">
                <a:solidFill>
                  <a:schemeClr val="tx1"/>
                </a:solidFill>
              </a:rPr>
              <a:t>utan styrelsens godkännande eftersom detta</a:t>
            </a:r>
          </a:p>
          <a:p>
            <a:pPr algn="l"/>
            <a:r>
              <a:rPr lang="sv-SE" sz="1600" dirty="0">
                <a:solidFill>
                  <a:schemeClr val="tx1"/>
                </a:solidFill>
              </a:rPr>
              <a:t>kan starta mögelproblem.</a:t>
            </a:r>
          </a:p>
          <a:p>
            <a:pPr algn="l"/>
            <a:r>
              <a:rPr lang="sv-SE" sz="1600" dirty="0">
                <a:solidFill>
                  <a:schemeClr val="tx1"/>
                </a:solidFill>
              </a:rPr>
              <a:t>El-förbrukningen debiteras via avgiften varje</a:t>
            </a:r>
          </a:p>
          <a:p>
            <a:pPr algn="l"/>
            <a:r>
              <a:rPr lang="sv-SE" sz="1600" dirty="0">
                <a:solidFill>
                  <a:schemeClr val="tx1"/>
                </a:solidFill>
              </a:rPr>
              <a:t>månad baserad på förbrukning. </a:t>
            </a:r>
            <a:r>
              <a:rPr lang="sv-SE" sz="1600" b="1" dirty="0">
                <a:solidFill>
                  <a:schemeClr val="tx1"/>
                </a:solidFill>
              </a:rPr>
              <a:t>Lägenhetspärmen (Bo-pärmen)</a:t>
            </a:r>
          </a:p>
          <a:p>
            <a:pPr algn="l"/>
            <a:r>
              <a:rPr lang="sv-SE" sz="1600" dirty="0">
                <a:solidFill>
                  <a:schemeClr val="tx1"/>
                </a:solidFill>
              </a:rPr>
              <a:t>Vid inflyttning kontrollera att lägenhetspärmen</a:t>
            </a:r>
          </a:p>
          <a:p>
            <a:pPr algn="l"/>
            <a:r>
              <a:rPr lang="sv-SE" sz="1600" dirty="0">
                <a:solidFill>
                  <a:schemeClr val="tx1"/>
                </a:solidFill>
              </a:rPr>
              <a:t>finns kvar i bostadsrätten. I pärmen finns all den</a:t>
            </a:r>
          </a:p>
          <a:p>
            <a:pPr algn="l"/>
            <a:r>
              <a:rPr lang="sv-SE" sz="1600" dirty="0">
                <a:solidFill>
                  <a:schemeClr val="tx1"/>
                </a:solidFill>
              </a:rPr>
              <a:t>information du behöver veta om skötsel av</a:t>
            </a:r>
          </a:p>
          <a:p>
            <a:pPr algn="l"/>
            <a:r>
              <a:rPr lang="sv-SE" sz="1600" dirty="0">
                <a:solidFill>
                  <a:schemeClr val="tx1"/>
                </a:solidFill>
              </a:rPr>
              <a:t>lägenheten och tillhörande utrustning.</a:t>
            </a:r>
          </a:p>
          <a:p>
            <a:pPr algn="l"/>
            <a:r>
              <a:rPr lang="sv-SE" sz="1600" b="1" dirty="0">
                <a:solidFill>
                  <a:schemeClr val="tx1"/>
                </a:solidFill>
              </a:rPr>
              <a:t>TV-Boxen</a:t>
            </a:r>
          </a:p>
          <a:p>
            <a:pPr algn="l"/>
            <a:r>
              <a:rPr lang="sv-SE" sz="1600" dirty="0">
                <a:solidFill>
                  <a:schemeClr val="tx1"/>
                </a:solidFill>
              </a:rPr>
              <a:t>Även den tillhör lägenheten</a:t>
            </a:r>
          </a:p>
        </p:txBody>
      </p:sp>
      <p:sp>
        <p:nvSpPr>
          <p:cNvPr id="6" name="Underrubrik 4"/>
          <p:cNvSpPr txBox="1">
            <a:spLocks/>
          </p:cNvSpPr>
          <p:nvPr/>
        </p:nvSpPr>
        <p:spPr>
          <a:xfrm>
            <a:off x="4716016" y="1152128"/>
            <a:ext cx="4427984" cy="566124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sv-SE" sz="1600" b="1" dirty="0">
                <a:solidFill>
                  <a:schemeClr val="tx1"/>
                </a:solidFill>
              </a:rPr>
              <a:t>Lägenhetsnummer</a:t>
            </a:r>
          </a:p>
          <a:p>
            <a:pPr algn="l"/>
            <a:r>
              <a:rPr lang="sv-SE" sz="1600" dirty="0">
                <a:solidFill>
                  <a:schemeClr val="tx1"/>
                </a:solidFill>
              </a:rPr>
              <a:t>I ditt överlåtelsekontrakt anges ert lägenhetsnummer.</a:t>
            </a:r>
          </a:p>
          <a:p>
            <a:pPr algn="l"/>
            <a:endParaRPr lang="sv-SE" sz="1600" dirty="0">
              <a:solidFill>
                <a:schemeClr val="tx1"/>
              </a:solidFill>
            </a:endParaRPr>
          </a:p>
          <a:p>
            <a:pPr algn="l"/>
            <a:r>
              <a:rPr lang="sv-SE" sz="1600" dirty="0">
                <a:solidFill>
                  <a:schemeClr val="tx1"/>
                </a:solidFill>
              </a:rPr>
              <a:t>Din lägenhet har två beteckningar. </a:t>
            </a:r>
          </a:p>
          <a:p>
            <a:pPr algn="l"/>
            <a:r>
              <a:rPr lang="sv-SE" sz="1600" dirty="0">
                <a:solidFill>
                  <a:schemeClr val="tx1"/>
                </a:solidFill>
              </a:rPr>
              <a:t>Dels en av Lantmäteriverket åsatt beteckning som är Gatuadress plus ett 4-siffrigt nummer. Denna</a:t>
            </a:r>
          </a:p>
          <a:p>
            <a:pPr algn="l"/>
            <a:r>
              <a:rPr lang="sv-SE" sz="1600" dirty="0">
                <a:solidFill>
                  <a:schemeClr val="tx1"/>
                </a:solidFill>
              </a:rPr>
              <a:t>beteckning skall finnas i ditt överlåtelseavtal.</a:t>
            </a:r>
          </a:p>
          <a:p>
            <a:pPr algn="l"/>
            <a:r>
              <a:rPr lang="sv-SE" sz="1600" dirty="0">
                <a:solidFill>
                  <a:schemeClr val="tx1"/>
                </a:solidFill>
              </a:rPr>
              <a:t>Finns även angivet i anslagstavlan i din</a:t>
            </a:r>
          </a:p>
          <a:p>
            <a:pPr algn="l"/>
            <a:r>
              <a:rPr lang="sv-SE" sz="1600" dirty="0">
                <a:solidFill>
                  <a:schemeClr val="tx1"/>
                </a:solidFill>
              </a:rPr>
              <a:t>uppgång. Beteckningen kommer framledes att</a:t>
            </a:r>
          </a:p>
          <a:p>
            <a:pPr algn="l"/>
            <a:r>
              <a:rPr lang="sv-SE" sz="1600" dirty="0">
                <a:solidFill>
                  <a:schemeClr val="tx1"/>
                </a:solidFill>
              </a:rPr>
              <a:t>vara med i uppgifter från </a:t>
            </a:r>
            <a:r>
              <a:rPr lang="sv-SE" sz="1600" dirty="0" err="1">
                <a:solidFill>
                  <a:schemeClr val="tx1"/>
                </a:solidFill>
              </a:rPr>
              <a:t>bl</a:t>
            </a:r>
            <a:r>
              <a:rPr lang="sv-SE" sz="1600" dirty="0">
                <a:solidFill>
                  <a:schemeClr val="tx1"/>
                </a:solidFill>
              </a:rPr>
              <a:t> a Skatteverket.</a:t>
            </a:r>
          </a:p>
          <a:p>
            <a:pPr algn="l"/>
            <a:r>
              <a:rPr lang="sv-SE" sz="1600" dirty="0">
                <a:solidFill>
                  <a:schemeClr val="tx1"/>
                </a:solidFill>
              </a:rPr>
              <a:t>Internt har föreningen ett löpande nummer. Det</a:t>
            </a:r>
          </a:p>
          <a:p>
            <a:pPr algn="l"/>
            <a:r>
              <a:rPr lang="sv-SE" sz="1600" dirty="0">
                <a:solidFill>
                  <a:schemeClr val="tx1"/>
                </a:solidFill>
              </a:rPr>
              <a:t>är 3-siffrigt. Det finner du på lägenhetens</a:t>
            </a:r>
          </a:p>
          <a:p>
            <a:pPr algn="l"/>
            <a:r>
              <a:rPr lang="sv-SE" sz="1600" dirty="0">
                <a:solidFill>
                  <a:schemeClr val="tx1"/>
                </a:solidFill>
              </a:rPr>
              <a:t>överkant på sidan ut mot trapphuset. Det skall</a:t>
            </a:r>
          </a:p>
          <a:p>
            <a:pPr algn="l"/>
            <a:r>
              <a:rPr lang="sv-SE" sz="1600" dirty="0">
                <a:solidFill>
                  <a:schemeClr val="tx1"/>
                </a:solidFill>
              </a:rPr>
              <a:t>tillämpas för kontakter med tex Styrelsen,</a:t>
            </a:r>
          </a:p>
          <a:p>
            <a:pPr algn="l"/>
            <a:r>
              <a:rPr lang="sv-SE" sz="1600" dirty="0">
                <a:solidFill>
                  <a:schemeClr val="tx1"/>
                </a:solidFill>
              </a:rPr>
              <a:t>förvaltare, avier och ritningar mm.</a:t>
            </a:r>
          </a:p>
        </p:txBody>
      </p:sp>
    </p:spTree>
    <p:extLst>
      <p:ext uri="{BB962C8B-B14F-4D97-AF65-F5344CB8AC3E}">
        <p14:creationId xmlns:p14="http://schemas.microsoft.com/office/powerpoint/2010/main" val="3499053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32722-BAAE-9635-A7CD-D20B08A864A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7925C5E-BDEA-2B50-3DD0-545F5BEA2642}"/>
              </a:ext>
            </a:extLst>
          </p:cNvPr>
          <p:cNvSpPr>
            <a:spLocks noGrp="1"/>
          </p:cNvSpPr>
          <p:nvPr>
            <p:ph type="ctrTitle"/>
          </p:nvPr>
        </p:nvSpPr>
        <p:spPr>
          <a:xfrm>
            <a:off x="539552" y="-19067"/>
            <a:ext cx="7772400" cy="1470025"/>
          </a:xfrm>
        </p:spPr>
        <p:txBody>
          <a:bodyPr/>
          <a:lstStyle/>
          <a:p>
            <a:r>
              <a:rPr lang="sv-SE" dirty="0">
                <a:solidFill>
                  <a:srgbClr val="C00000"/>
                </a:solidFill>
              </a:rPr>
              <a:t>Information</a:t>
            </a:r>
          </a:p>
        </p:txBody>
      </p:sp>
      <p:sp>
        <p:nvSpPr>
          <p:cNvPr id="5" name="Underrubrik 4">
            <a:extLst>
              <a:ext uri="{FF2B5EF4-FFF2-40B4-BE49-F238E27FC236}">
                <a16:creationId xmlns:a16="http://schemas.microsoft.com/office/drawing/2014/main" id="{D36B2AD5-4EA6-FF74-DEBC-BD2F08017596}"/>
              </a:ext>
            </a:extLst>
          </p:cNvPr>
          <p:cNvSpPr>
            <a:spLocks noGrp="1"/>
          </p:cNvSpPr>
          <p:nvPr>
            <p:ph type="subTitle" idx="1"/>
          </p:nvPr>
        </p:nvSpPr>
        <p:spPr>
          <a:xfrm>
            <a:off x="395536" y="1196752"/>
            <a:ext cx="7916416" cy="5661248"/>
          </a:xfrm>
        </p:spPr>
        <p:txBody>
          <a:bodyPr>
            <a:normAutofit/>
          </a:bodyPr>
          <a:lstStyle/>
          <a:p>
            <a:pPr algn="l"/>
            <a:r>
              <a:rPr lang="sv-SE" dirty="0">
                <a:solidFill>
                  <a:schemeClr val="tx1"/>
                </a:solidFill>
              </a:rPr>
              <a:t>Pralinen1 har en hemsida, man når den via</a:t>
            </a:r>
          </a:p>
          <a:p>
            <a:pPr algn="l"/>
            <a:r>
              <a:rPr lang="sv-SE" dirty="0">
                <a:solidFill>
                  <a:schemeClr val="tx1"/>
                </a:solidFill>
              </a:rPr>
              <a:t>https://pralinen1.bostadsratterna.se/ </a:t>
            </a:r>
          </a:p>
          <a:p>
            <a:pPr algn="l"/>
            <a:endParaRPr lang="sv-SE" dirty="0">
              <a:solidFill>
                <a:schemeClr val="tx1"/>
              </a:solidFill>
            </a:endParaRPr>
          </a:p>
          <a:p>
            <a:pPr algn="l"/>
            <a:r>
              <a:rPr lang="sv-SE" dirty="0">
                <a:solidFill>
                  <a:schemeClr val="tx1"/>
                </a:solidFill>
              </a:rPr>
              <a:t>För intern information används </a:t>
            </a:r>
            <a:r>
              <a:rPr lang="sv-SE" dirty="0" err="1">
                <a:solidFill>
                  <a:schemeClr val="tx1"/>
                </a:solidFill>
              </a:rPr>
              <a:t>Boappa</a:t>
            </a:r>
            <a:r>
              <a:rPr lang="sv-SE" dirty="0">
                <a:solidFill>
                  <a:schemeClr val="tx1"/>
                </a:solidFill>
              </a:rPr>
              <a:t>, som medlem rekommenderar vi att ansluter dig.</a:t>
            </a:r>
          </a:p>
          <a:p>
            <a:pPr algn="l"/>
            <a:r>
              <a:rPr lang="sv-SE" dirty="0">
                <a:solidFill>
                  <a:schemeClr val="tx1"/>
                </a:solidFill>
              </a:rPr>
              <a:t>Namn: Brf Pralinen 1</a:t>
            </a:r>
          </a:p>
          <a:p>
            <a:pPr algn="l"/>
            <a:endParaRPr lang="sv-SE" sz="1600" dirty="0">
              <a:solidFill>
                <a:schemeClr val="tx1"/>
              </a:solidFill>
            </a:endParaRPr>
          </a:p>
        </p:txBody>
      </p:sp>
    </p:spTree>
    <p:extLst>
      <p:ext uri="{BB962C8B-B14F-4D97-AF65-F5344CB8AC3E}">
        <p14:creationId xmlns:p14="http://schemas.microsoft.com/office/powerpoint/2010/main" val="3186908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0"/>
            <a:ext cx="7772400" cy="1470025"/>
          </a:xfrm>
        </p:spPr>
        <p:txBody>
          <a:bodyPr/>
          <a:lstStyle/>
          <a:p>
            <a:r>
              <a:rPr lang="sv-SE" dirty="0">
                <a:solidFill>
                  <a:srgbClr val="C00000"/>
                </a:solidFill>
              </a:rPr>
              <a:t>Viktigt att veta</a:t>
            </a:r>
          </a:p>
        </p:txBody>
      </p:sp>
      <p:sp>
        <p:nvSpPr>
          <p:cNvPr id="5" name="Underrubrik 4"/>
          <p:cNvSpPr>
            <a:spLocks noGrp="1"/>
          </p:cNvSpPr>
          <p:nvPr>
            <p:ph type="subTitle" idx="1"/>
          </p:nvPr>
        </p:nvSpPr>
        <p:spPr>
          <a:xfrm>
            <a:off x="395536" y="1412776"/>
            <a:ext cx="7488832" cy="4752528"/>
          </a:xfrm>
        </p:spPr>
        <p:txBody>
          <a:bodyPr>
            <a:normAutofit fontScale="92500" lnSpcReduction="20000"/>
          </a:bodyPr>
          <a:lstStyle/>
          <a:p>
            <a:r>
              <a:rPr lang="sv-SE" dirty="0">
                <a:solidFill>
                  <a:schemeClr val="tx2">
                    <a:lumMod val="75000"/>
                  </a:schemeClr>
                </a:solidFill>
              </a:rPr>
              <a:t>Följande faciliteter är tillgängliga:</a:t>
            </a:r>
          </a:p>
          <a:p>
            <a:pPr algn="l"/>
            <a:r>
              <a:rPr lang="sv-SE" dirty="0">
                <a:solidFill>
                  <a:schemeClr val="tx1"/>
                </a:solidFill>
              </a:rPr>
              <a:t>● Tvättstuga, </a:t>
            </a:r>
            <a:r>
              <a:rPr lang="sv-SE" dirty="0" err="1">
                <a:solidFill>
                  <a:schemeClr val="tx1"/>
                </a:solidFill>
              </a:rPr>
              <a:t>bv</a:t>
            </a:r>
            <a:r>
              <a:rPr lang="sv-SE" dirty="0">
                <a:solidFill>
                  <a:schemeClr val="tx1"/>
                </a:solidFill>
              </a:rPr>
              <a:t> Vattugatan 8</a:t>
            </a:r>
          </a:p>
          <a:p>
            <a:pPr algn="l"/>
            <a:r>
              <a:rPr lang="sv-SE" dirty="0">
                <a:solidFill>
                  <a:schemeClr val="tx1"/>
                </a:solidFill>
              </a:rPr>
              <a:t>● Hushållssopor, Vattugatan och Eliegatan</a:t>
            </a:r>
          </a:p>
          <a:p>
            <a:pPr algn="l"/>
            <a:r>
              <a:rPr lang="sv-SE" dirty="0">
                <a:solidFill>
                  <a:schemeClr val="tx1"/>
                </a:solidFill>
              </a:rPr>
              <a:t>● Grovsopor, huset mitt på gården</a:t>
            </a:r>
          </a:p>
          <a:p>
            <a:pPr algn="l"/>
            <a:r>
              <a:rPr lang="sv-SE" dirty="0">
                <a:solidFill>
                  <a:schemeClr val="tx1"/>
                </a:solidFill>
              </a:rPr>
              <a:t>● Barnvagnar, placeras i avsett rum i respektive trapphus</a:t>
            </a:r>
          </a:p>
          <a:p>
            <a:pPr algn="l"/>
            <a:r>
              <a:rPr lang="sv-SE" dirty="0">
                <a:solidFill>
                  <a:schemeClr val="tx1"/>
                </a:solidFill>
              </a:rPr>
              <a:t>● Cyklar, huset mitt på gården eller Vattugatan</a:t>
            </a:r>
          </a:p>
          <a:p>
            <a:pPr algn="l"/>
            <a:r>
              <a:rPr lang="sv-SE" dirty="0">
                <a:solidFill>
                  <a:schemeClr val="tx1"/>
                </a:solidFill>
              </a:rPr>
              <a:t>● Garage, Vattugatan</a:t>
            </a:r>
          </a:p>
          <a:p>
            <a:pPr algn="l"/>
            <a:r>
              <a:rPr lang="sv-SE" dirty="0">
                <a:solidFill>
                  <a:schemeClr val="tx1"/>
                </a:solidFill>
              </a:rPr>
              <a:t>● Lokal (för tillfället uthyrd)</a:t>
            </a:r>
          </a:p>
          <a:p>
            <a:pPr algn="l"/>
            <a:r>
              <a:rPr lang="sv-SE" dirty="0">
                <a:solidFill>
                  <a:schemeClr val="tx1"/>
                </a:solidFill>
              </a:rPr>
              <a:t>● Hemsida: pralinen1.bostadsratterna.se</a:t>
            </a:r>
          </a:p>
        </p:txBody>
      </p:sp>
    </p:spTree>
    <p:extLst>
      <p:ext uri="{BB962C8B-B14F-4D97-AF65-F5344CB8AC3E}">
        <p14:creationId xmlns:p14="http://schemas.microsoft.com/office/powerpoint/2010/main" val="1193397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0"/>
            <a:ext cx="7772400" cy="1470025"/>
          </a:xfrm>
        </p:spPr>
        <p:txBody>
          <a:bodyPr/>
          <a:lstStyle/>
          <a:p>
            <a:r>
              <a:rPr lang="sv-SE" dirty="0">
                <a:solidFill>
                  <a:srgbClr val="C00000"/>
                </a:solidFill>
              </a:rPr>
              <a:t>Viktigt att veta</a:t>
            </a:r>
          </a:p>
        </p:txBody>
      </p:sp>
      <p:sp>
        <p:nvSpPr>
          <p:cNvPr id="5" name="Underrubrik 4"/>
          <p:cNvSpPr>
            <a:spLocks noGrp="1"/>
          </p:cNvSpPr>
          <p:nvPr>
            <p:ph type="subTitle" idx="1"/>
          </p:nvPr>
        </p:nvSpPr>
        <p:spPr>
          <a:xfrm>
            <a:off x="395536" y="1412776"/>
            <a:ext cx="7772400" cy="4752528"/>
          </a:xfrm>
        </p:spPr>
        <p:txBody>
          <a:bodyPr>
            <a:normAutofit/>
          </a:bodyPr>
          <a:lstStyle/>
          <a:p>
            <a:pPr algn="l"/>
            <a:r>
              <a:rPr lang="sv-SE" dirty="0">
                <a:solidFill>
                  <a:schemeClr val="tx2">
                    <a:lumMod val="75000"/>
                  </a:schemeClr>
                </a:solidFill>
              </a:rPr>
              <a:t>Föreningen h</a:t>
            </a:r>
            <a:r>
              <a:rPr lang="sv-SE" dirty="0">
                <a:solidFill>
                  <a:schemeClr val="tx1"/>
                </a:solidFill>
              </a:rPr>
              <a:t>ar ett gemensamt elavtal som avser hela fastigheten inklusive samtliga lägenheter, föreningens medlemmar ska </a:t>
            </a:r>
            <a:br>
              <a:rPr lang="sv-SE" dirty="0">
                <a:solidFill>
                  <a:schemeClr val="tx1"/>
                </a:solidFill>
              </a:rPr>
            </a:br>
            <a:r>
              <a:rPr lang="sv-SE" dirty="0">
                <a:solidFill>
                  <a:schemeClr val="tx1"/>
                </a:solidFill>
              </a:rPr>
              <a:t>m. a. o. </a:t>
            </a:r>
            <a:r>
              <a:rPr lang="sv-SE" i="1" dirty="0">
                <a:solidFill>
                  <a:schemeClr val="tx1"/>
                </a:solidFill>
              </a:rPr>
              <a:t>inte teckna individuella elavtal</a:t>
            </a:r>
            <a:r>
              <a:rPr lang="sv-SE" dirty="0">
                <a:solidFill>
                  <a:schemeClr val="tx1"/>
                </a:solidFill>
              </a:rPr>
              <a:t>. Förbrukning av hushållsel mäts varje månad och debiteras i samband med avgiften. Detta sker genom Fastum, föreningens administrativa förvaltare.</a:t>
            </a:r>
          </a:p>
        </p:txBody>
      </p:sp>
    </p:spTree>
    <p:extLst>
      <p:ext uri="{BB962C8B-B14F-4D97-AF65-F5344CB8AC3E}">
        <p14:creationId xmlns:p14="http://schemas.microsoft.com/office/powerpoint/2010/main" val="3799786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91F70-0E88-AD4E-41CD-E86DD08EE26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2F9B8F8-00F1-7511-963E-EA471C7B5390}"/>
              </a:ext>
            </a:extLst>
          </p:cNvPr>
          <p:cNvSpPr>
            <a:spLocks noGrp="1"/>
          </p:cNvSpPr>
          <p:nvPr>
            <p:ph type="ctrTitle"/>
          </p:nvPr>
        </p:nvSpPr>
        <p:spPr>
          <a:xfrm>
            <a:off x="611560" y="0"/>
            <a:ext cx="7772400" cy="1470025"/>
          </a:xfrm>
        </p:spPr>
        <p:txBody>
          <a:bodyPr/>
          <a:lstStyle/>
          <a:p>
            <a:r>
              <a:rPr lang="sv-SE" dirty="0">
                <a:solidFill>
                  <a:srgbClr val="C00000"/>
                </a:solidFill>
              </a:rPr>
              <a:t>Viktigt att veta</a:t>
            </a:r>
          </a:p>
        </p:txBody>
      </p:sp>
      <p:sp>
        <p:nvSpPr>
          <p:cNvPr id="5" name="Underrubrik 4">
            <a:extLst>
              <a:ext uri="{FF2B5EF4-FFF2-40B4-BE49-F238E27FC236}">
                <a16:creationId xmlns:a16="http://schemas.microsoft.com/office/drawing/2014/main" id="{40C86361-AB27-377A-1F60-9441EDF1C3B5}"/>
              </a:ext>
            </a:extLst>
          </p:cNvPr>
          <p:cNvSpPr>
            <a:spLocks noGrp="1"/>
          </p:cNvSpPr>
          <p:nvPr>
            <p:ph type="subTitle" idx="1"/>
          </p:nvPr>
        </p:nvSpPr>
        <p:spPr>
          <a:xfrm>
            <a:off x="395536" y="1412776"/>
            <a:ext cx="7772400" cy="4752528"/>
          </a:xfrm>
        </p:spPr>
        <p:txBody>
          <a:bodyPr>
            <a:normAutofit/>
          </a:bodyPr>
          <a:lstStyle/>
          <a:p>
            <a:pPr algn="l"/>
            <a:r>
              <a:rPr lang="sv-SE" b="0" i="0" dirty="0">
                <a:solidFill>
                  <a:srgbClr val="222222"/>
                </a:solidFill>
                <a:effectLst/>
                <a:latin typeface="Arial" panose="020B0604020202020204" pitchFamily="34" charset="0"/>
              </a:rPr>
              <a:t>    </a:t>
            </a:r>
            <a:r>
              <a:rPr lang="sv-SE" b="0" i="0" u="sng" dirty="0">
                <a:solidFill>
                  <a:srgbClr val="222222"/>
                </a:solidFill>
                <a:effectLst/>
                <a:latin typeface="Arial" panose="020B0604020202020204" pitchFamily="34" charset="0"/>
              </a:rPr>
              <a:t>Renovering eller ombyggnader</a:t>
            </a:r>
          </a:p>
          <a:p>
            <a:pPr algn="l"/>
            <a:r>
              <a:rPr lang="sv-SE" b="0" i="0" dirty="0">
                <a:solidFill>
                  <a:srgbClr val="222222"/>
                </a:solidFill>
                <a:effectLst/>
                <a:latin typeface="Arial" panose="020B0604020202020204" pitchFamily="34" charset="0"/>
              </a:rPr>
              <a:t>Då en medlem planerar att renovera eller bygga om ska styrelsen informeras redan i planeringsfasen.  </a:t>
            </a:r>
          </a:p>
          <a:p>
            <a:pPr algn="l"/>
            <a:r>
              <a:rPr lang="sv-SE" b="0" i="0" dirty="0">
                <a:solidFill>
                  <a:srgbClr val="222222"/>
                </a:solidFill>
                <a:effectLst/>
                <a:latin typeface="Arial" panose="020B0604020202020204" pitchFamily="34" charset="0"/>
              </a:rPr>
              <a:t>Vid stora renoveringar/ombyggnader ska styrelsen godkänna entreprenören innan arbetet inleds.</a:t>
            </a:r>
          </a:p>
        </p:txBody>
      </p:sp>
    </p:spTree>
    <p:extLst>
      <p:ext uri="{BB962C8B-B14F-4D97-AF65-F5344CB8AC3E}">
        <p14:creationId xmlns:p14="http://schemas.microsoft.com/office/powerpoint/2010/main" val="3773410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11560" y="0"/>
            <a:ext cx="7772400" cy="1470025"/>
          </a:xfrm>
        </p:spPr>
        <p:txBody>
          <a:bodyPr/>
          <a:lstStyle/>
          <a:p>
            <a:r>
              <a:rPr lang="sv-SE" dirty="0">
                <a:solidFill>
                  <a:srgbClr val="C00000"/>
                </a:solidFill>
              </a:rPr>
              <a:t>Tvättstuga</a:t>
            </a:r>
          </a:p>
        </p:txBody>
      </p:sp>
      <p:sp>
        <p:nvSpPr>
          <p:cNvPr id="5" name="Underrubrik 4"/>
          <p:cNvSpPr>
            <a:spLocks noGrp="1"/>
          </p:cNvSpPr>
          <p:nvPr>
            <p:ph type="subTitle" idx="1"/>
          </p:nvPr>
        </p:nvSpPr>
        <p:spPr>
          <a:xfrm>
            <a:off x="611560" y="1628800"/>
            <a:ext cx="8208912" cy="3888432"/>
          </a:xfrm>
        </p:spPr>
        <p:txBody>
          <a:bodyPr>
            <a:noAutofit/>
          </a:bodyPr>
          <a:lstStyle/>
          <a:p>
            <a:pPr algn="l"/>
            <a:r>
              <a:rPr lang="sv-SE" sz="2400" dirty="0">
                <a:solidFill>
                  <a:schemeClr val="tx1"/>
                </a:solidFill>
              </a:rPr>
              <a:t>● Reservera tid och datum med er markör, markören har ett lås</a:t>
            </a:r>
          </a:p>
          <a:p>
            <a:pPr algn="l"/>
            <a:endParaRPr lang="sv-SE" sz="2400" dirty="0">
              <a:solidFill>
                <a:schemeClr val="tx1"/>
              </a:solidFill>
            </a:endParaRPr>
          </a:p>
          <a:p>
            <a:pPr algn="l"/>
            <a:r>
              <a:rPr lang="sv-SE" sz="2400" dirty="0">
                <a:solidFill>
                  <a:schemeClr val="tx1"/>
                </a:solidFill>
              </a:rPr>
              <a:t>● Tvättstugan är till för alla medlemmar och enbart för egen  tvätt. </a:t>
            </a:r>
          </a:p>
          <a:p>
            <a:pPr algn="l"/>
            <a:endParaRPr lang="sv-SE" sz="2400" dirty="0">
              <a:solidFill>
                <a:schemeClr val="tx1"/>
              </a:solidFill>
            </a:endParaRPr>
          </a:p>
          <a:p>
            <a:pPr algn="l"/>
            <a:r>
              <a:rPr lang="sv-SE" sz="2400" dirty="0">
                <a:solidFill>
                  <a:schemeClr val="tx1"/>
                </a:solidFill>
              </a:rPr>
              <a:t>● Lämna tvättstugan som du fann den t.ex.  Töm filter i torktumlaren och ventilationsröret</a:t>
            </a:r>
          </a:p>
          <a:p>
            <a:pPr algn="l"/>
            <a:endParaRPr lang="sv-SE" sz="2400" dirty="0">
              <a:solidFill>
                <a:schemeClr val="tx1"/>
              </a:solidFill>
            </a:endParaRPr>
          </a:p>
          <a:p>
            <a:pPr algn="l"/>
            <a:r>
              <a:rPr lang="sv-SE" sz="2400" dirty="0">
                <a:solidFill>
                  <a:schemeClr val="tx1"/>
                </a:solidFill>
              </a:rPr>
              <a:t>● Tvätt tillåten mellan 07:00 – 22:00, sedan bryts strömmen</a:t>
            </a:r>
          </a:p>
          <a:p>
            <a:pPr algn="l"/>
            <a:endParaRPr lang="sv-SE" sz="2400" dirty="0">
              <a:solidFill>
                <a:schemeClr val="tx1"/>
              </a:solidFill>
            </a:endParaRPr>
          </a:p>
          <a:p>
            <a:pPr algn="l"/>
            <a:endParaRPr lang="sv-SE" sz="2400" dirty="0">
              <a:solidFill>
                <a:schemeClr val="tx1"/>
              </a:solidFill>
            </a:endParaRPr>
          </a:p>
          <a:p>
            <a:pPr algn="l"/>
            <a:endParaRPr lang="sv-SE" sz="2400" dirty="0">
              <a:solidFill>
                <a:schemeClr val="tx1"/>
              </a:solidFill>
            </a:endParaRPr>
          </a:p>
          <a:p>
            <a:pPr marL="342900" indent="-342900" algn="l">
              <a:buFont typeface="Arial" panose="020B0604020202020204" pitchFamily="34" charset="0"/>
              <a:buChar char="•"/>
            </a:pPr>
            <a:endParaRPr lang="sv-SE" sz="2400" dirty="0">
              <a:solidFill>
                <a:schemeClr val="tx1"/>
              </a:solidFill>
            </a:endParaRPr>
          </a:p>
        </p:txBody>
      </p:sp>
    </p:spTree>
    <p:extLst>
      <p:ext uri="{BB962C8B-B14F-4D97-AF65-F5344CB8AC3E}">
        <p14:creationId xmlns:p14="http://schemas.microsoft.com/office/powerpoint/2010/main" val="1471574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539552" y="0"/>
            <a:ext cx="7772400" cy="1470025"/>
          </a:xfrm>
        </p:spPr>
        <p:txBody>
          <a:bodyPr/>
          <a:lstStyle/>
          <a:p>
            <a:r>
              <a:rPr lang="sv-SE" dirty="0">
                <a:solidFill>
                  <a:srgbClr val="C00000"/>
                </a:solidFill>
              </a:rPr>
              <a:t>Trivsel</a:t>
            </a:r>
          </a:p>
        </p:txBody>
      </p:sp>
      <p:sp>
        <p:nvSpPr>
          <p:cNvPr id="5" name="Underrubrik 4"/>
          <p:cNvSpPr>
            <a:spLocks noGrp="1"/>
          </p:cNvSpPr>
          <p:nvPr>
            <p:ph type="subTitle" idx="1"/>
          </p:nvPr>
        </p:nvSpPr>
        <p:spPr>
          <a:xfrm>
            <a:off x="611560" y="1484784"/>
            <a:ext cx="7488832" cy="3888432"/>
          </a:xfrm>
        </p:spPr>
        <p:txBody>
          <a:bodyPr>
            <a:noAutofit/>
          </a:bodyPr>
          <a:lstStyle/>
          <a:p>
            <a:pPr algn="l"/>
            <a:r>
              <a:rPr lang="sv-SE" sz="2400" dirty="0">
                <a:solidFill>
                  <a:srgbClr val="7030A0"/>
                </a:solidFill>
              </a:rPr>
              <a:t>Använd rätt soprum för rätt saker:</a:t>
            </a:r>
          </a:p>
          <a:p>
            <a:pPr algn="l"/>
            <a:endParaRPr lang="sv-SE" sz="2000" dirty="0"/>
          </a:p>
          <a:p>
            <a:pPr algn="l"/>
            <a:r>
              <a:rPr lang="sv-SE" sz="2400" dirty="0">
                <a:solidFill>
                  <a:schemeClr val="tx1"/>
                </a:solidFill>
              </a:rPr>
              <a:t>● Hushållssopor + kompost i soprummen på Eliegatan och Vattugatan</a:t>
            </a:r>
          </a:p>
          <a:p>
            <a:pPr algn="l"/>
            <a:r>
              <a:rPr lang="sv-SE" sz="2400" dirty="0">
                <a:solidFill>
                  <a:schemeClr val="tx1"/>
                </a:solidFill>
              </a:rPr>
              <a:t>● Tidningar, Kartong, Plast, Metall, Glas i återvinningsrummet på gården</a:t>
            </a:r>
          </a:p>
          <a:p>
            <a:pPr algn="l"/>
            <a:r>
              <a:rPr lang="sv-SE" sz="2400" dirty="0">
                <a:solidFill>
                  <a:schemeClr val="tx1"/>
                </a:solidFill>
              </a:rPr>
              <a:t>● Skrymmande paket får inte placeras i soprummet utan skall transporteras bort av medlem. För er som ej har tillgång till bil använd returen som Sundbybergs kommun erbjuder</a:t>
            </a:r>
          </a:p>
        </p:txBody>
      </p:sp>
    </p:spTree>
    <p:extLst>
      <p:ext uri="{BB962C8B-B14F-4D97-AF65-F5344CB8AC3E}">
        <p14:creationId xmlns:p14="http://schemas.microsoft.com/office/powerpoint/2010/main" val="144770288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938</Words>
  <Application>Microsoft Office PowerPoint</Application>
  <PresentationFormat>Bildspel på skärmen (4:3)</PresentationFormat>
  <Paragraphs>130</Paragraphs>
  <Slides>14</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14</vt:i4>
      </vt:variant>
    </vt:vector>
  </HeadingPairs>
  <TitlesOfParts>
    <vt:vector size="17" baseType="lpstr">
      <vt:lpstr>Arial</vt:lpstr>
      <vt:lpstr>Calibri</vt:lpstr>
      <vt:lpstr>Office-tema</vt:lpstr>
      <vt:lpstr>Välkommen till Brf Pralinen1  Information till dig som är ny medlem i föreningen</vt:lpstr>
      <vt:lpstr>Välkommen!</vt:lpstr>
      <vt:lpstr>Allmänna råd</vt:lpstr>
      <vt:lpstr>Information</vt:lpstr>
      <vt:lpstr>Viktigt att veta</vt:lpstr>
      <vt:lpstr>Viktigt att veta</vt:lpstr>
      <vt:lpstr>Viktigt att veta</vt:lpstr>
      <vt:lpstr>Tvättstuga</vt:lpstr>
      <vt:lpstr>Trivsel</vt:lpstr>
      <vt:lpstr>Grovsopor</vt:lpstr>
      <vt:lpstr>Grillning</vt:lpstr>
      <vt:lpstr>Moped, Cyklar &amp; Barnvagnar</vt:lpstr>
      <vt:lpstr>Garage</vt:lpstr>
      <vt:lpstr>Styrelse</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Välkommen till Brf Pralinen  Information till dig som är ny medlem i föreningen</dc:title>
  <dc:creator>Göran</dc:creator>
  <cp:lastModifiedBy>Pihl, Nickoletta</cp:lastModifiedBy>
  <cp:revision>45</cp:revision>
  <cp:lastPrinted>2014-10-17T10:34:04Z</cp:lastPrinted>
  <dcterms:created xsi:type="dcterms:W3CDTF">2013-12-05T09:16:35Z</dcterms:created>
  <dcterms:modified xsi:type="dcterms:W3CDTF">2026-06-17T07:47:07Z</dcterms:modified>
</cp:coreProperties>
</file>